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2"/>
  </p:notesMasterIdLst>
  <p:sldIdLst>
    <p:sldId id="256" r:id="rId2"/>
    <p:sldId id="260" r:id="rId3"/>
    <p:sldId id="288" r:id="rId4"/>
    <p:sldId id="290" r:id="rId5"/>
    <p:sldId id="262" r:id="rId6"/>
    <p:sldId id="291" r:id="rId7"/>
    <p:sldId id="275" r:id="rId8"/>
    <p:sldId id="267" r:id="rId9"/>
    <p:sldId id="283" r:id="rId10"/>
    <p:sldId id="281" r:id="rId11"/>
    <p:sldId id="264" r:id="rId12"/>
    <p:sldId id="284" r:id="rId13"/>
    <p:sldId id="285" r:id="rId14"/>
    <p:sldId id="282" r:id="rId15"/>
    <p:sldId id="286" r:id="rId16"/>
    <p:sldId id="272" r:id="rId17"/>
    <p:sldId id="289" r:id="rId18"/>
    <p:sldId id="276" r:id="rId19"/>
    <p:sldId id="273" r:id="rId20"/>
    <p:sldId id="287"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91"/>
    <p:restoredTop sz="94660"/>
  </p:normalViewPr>
  <p:slideViewPr>
    <p:cSldViewPr snapToGrid="0" snapToObjects="1">
      <p:cViewPr varScale="1">
        <p:scale>
          <a:sx n="141" d="100"/>
          <a:sy n="141" d="100"/>
        </p:scale>
        <p:origin x="1784"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52217E-6224-F240-8D99-65631E28647B}" type="datetimeFigureOut">
              <a:rPr lang="en-US" smtClean="0"/>
              <a:t>8/8/25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8E853B-23F8-934E-9443-24574DC69BDE}" type="slidenum">
              <a:rPr lang="en-US" smtClean="0"/>
              <a:t>‹#›</a:t>
            </a:fld>
            <a:endParaRPr lang="en-US"/>
          </a:p>
        </p:txBody>
      </p:sp>
    </p:spTree>
    <p:extLst>
      <p:ext uri="{BB962C8B-B14F-4D97-AF65-F5344CB8AC3E}">
        <p14:creationId xmlns:p14="http://schemas.microsoft.com/office/powerpoint/2010/main" val="24480115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1</a:t>
            </a:fld>
            <a:endParaRPr lang="en-US"/>
          </a:p>
        </p:txBody>
      </p:sp>
    </p:spTree>
    <p:extLst>
      <p:ext uri="{BB962C8B-B14F-4D97-AF65-F5344CB8AC3E}">
        <p14:creationId xmlns:p14="http://schemas.microsoft.com/office/powerpoint/2010/main" val="3419472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[TEXT] out loud.</a:t>
            </a:r>
          </a:p>
        </p:txBody>
      </p:sp>
      <p:sp>
        <p:nvSpPr>
          <p:cNvPr id="4" name="Slide Number Placeholder 3"/>
          <p:cNvSpPr>
            <a:spLocks noGrp="1"/>
          </p:cNvSpPr>
          <p:nvPr>
            <p:ph type="sldNum" sz="quarter" idx="5"/>
          </p:nvPr>
        </p:nvSpPr>
        <p:spPr/>
        <p:txBody>
          <a:bodyPr/>
          <a:lstStyle/>
          <a:p>
            <a:fld id="{888E853B-23F8-934E-9443-24574DC69BDE}" type="slidenum">
              <a:rPr lang="en-US" smtClean="0"/>
              <a:t>10</a:t>
            </a:fld>
            <a:endParaRPr lang="en-US"/>
          </a:p>
        </p:txBody>
      </p:sp>
    </p:spTree>
    <p:extLst>
      <p:ext uri="{BB962C8B-B14F-4D97-AF65-F5344CB8AC3E}">
        <p14:creationId xmlns:p14="http://schemas.microsoft.com/office/powerpoint/2010/main" val="31393541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Display this visual as you lead a conversation based on the discussion questions associated with Joshua 1:7a.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11</a:t>
            </a:fld>
            <a:endParaRPr lang="en-US"/>
          </a:p>
        </p:txBody>
      </p:sp>
    </p:spTree>
    <p:extLst>
      <p:ext uri="{BB962C8B-B14F-4D97-AF65-F5344CB8AC3E}">
        <p14:creationId xmlns:p14="http://schemas.microsoft.com/office/powerpoint/2010/main" val="36115774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12</a:t>
            </a:fld>
            <a:endParaRPr lang="en-US"/>
          </a:p>
        </p:txBody>
      </p:sp>
    </p:spTree>
    <p:extLst>
      <p:ext uri="{BB962C8B-B14F-4D97-AF65-F5344CB8AC3E}">
        <p14:creationId xmlns:p14="http://schemas.microsoft.com/office/powerpoint/2010/main" val="925854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13</a:t>
            </a:fld>
            <a:endParaRPr lang="en-US"/>
          </a:p>
        </p:txBody>
      </p:sp>
    </p:spTree>
    <p:extLst>
      <p:ext uri="{BB962C8B-B14F-4D97-AF65-F5344CB8AC3E}">
        <p14:creationId xmlns:p14="http://schemas.microsoft.com/office/powerpoint/2010/main" val="10809522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[TEXT] out loud.</a:t>
            </a:r>
          </a:p>
        </p:txBody>
      </p:sp>
      <p:sp>
        <p:nvSpPr>
          <p:cNvPr id="4" name="Slide Number Placeholder 3"/>
          <p:cNvSpPr>
            <a:spLocks noGrp="1"/>
          </p:cNvSpPr>
          <p:nvPr>
            <p:ph type="sldNum" sz="quarter" idx="5"/>
          </p:nvPr>
        </p:nvSpPr>
        <p:spPr/>
        <p:txBody>
          <a:bodyPr/>
          <a:lstStyle/>
          <a:p>
            <a:fld id="{888E853B-23F8-934E-9443-24574DC69BDE}" type="slidenum">
              <a:rPr lang="en-US" smtClean="0"/>
              <a:t>14</a:t>
            </a:fld>
            <a:endParaRPr lang="en-US"/>
          </a:p>
        </p:txBody>
      </p:sp>
    </p:spTree>
    <p:extLst>
      <p:ext uri="{BB962C8B-B14F-4D97-AF65-F5344CB8AC3E}">
        <p14:creationId xmlns:p14="http://schemas.microsoft.com/office/powerpoint/2010/main" val="15764799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15</a:t>
            </a:fld>
            <a:endParaRPr lang="en-US"/>
          </a:p>
        </p:txBody>
      </p:sp>
    </p:spTree>
    <p:extLst>
      <p:ext uri="{BB962C8B-B14F-4D97-AF65-F5344CB8AC3E}">
        <p14:creationId xmlns:p14="http://schemas.microsoft.com/office/powerpoint/2010/main" val="9921181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Supplement with additional information from the Conclusion as desired.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16</a:t>
            </a:fld>
            <a:endParaRPr lang="en-US"/>
          </a:p>
        </p:txBody>
      </p:sp>
    </p:spTree>
    <p:extLst>
      <p:ext uri="{BB962C8B-B14F-4D97-AF65-F5344CB8AC3E}">
        <p14:creationId xmlns:p14="http://schemas.microsoft.com/office/powerpoint/2010/main" val="12038568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657E4-7264-7B97-C0C3-378A701F6D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682009-A057-DEB7-A9E2-09E8D016D0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EEA254-A70D-7805-47A1-EC010E62A414}"/>
              </a:ext>
            </a:extLst>
          </p:cNvPr>
          <p:cNvSpPr>
            <a:spLocks noGrp="1"/>
          </p:cNvSpPr>
          <p:nvPr>
            <p:ph type="body" idx="1"/>
          </p:nvPr>
        </p:nvSpPr>
        <p:spPr/>
        <p:txBody>
          <a:bodyPr/>
          <a:lstStyle/>
          <a:p>
            <a:r>
              <a:rPr lang="en-US" dirty="0"/>
              <a:t>Supplement with additional information from the Conclusion as desired.</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9351B13-054D-A174-0673-675F408C3043}"/>
              </a:ext>
            </a:extLst>
          </p:cNvPr>
          <p:cNvSpPr>
            <a:spLocks noGrp="1"/>
          </p:cNvSpPr>
          <p:nvPr>
            <p:ph type="sldNum" sz="quarter" idx="5"/>
          </p:nvPr>
        </p:nvSpPr>
        <p:spPr/>
        <p:txBody>
          <a:bodyPr/>
          <a:lstStyle/>
          <a:p>
            <a:fld id="{888E853B-23F8-934E-9443-24574DC69BDE}" type="slidenum">
              <a:rPr lang="en-US" smtClean="0"/>
              <a:t>17</a:t>
            </a:fld>
            <a:endParaRPr lang="en-US"/>
          </a:p>
        </p:txBody>
      </p:sp>
    </p:spTree>
    <p:extLst>
      <p:ext uri="{BB962C8B-B14F-4D97-AF65-F5344CB8AC3E}">
        <p14:creationId xmlns:p14="http://schemas.microsoft.com/office/powerpoint/2010/main" val="15981246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Divide the class into groups of three and ask each group to develop a definition of the word </a:t>
            </a:r>
            <a:r>
              <a:rPr lang="en-US" sz="1200" i="1" kern="1200" dirty="0">
                <a:solidFill>
                  <a:schemeClr val="tx1"/>
                </a:solidFill>
                <a:effectLst/>
                <a:latin typeface="+mn-lt"/>
                <a:ea typeface="+mn-ea"/>
                <a:cs typeface="+mn-cs"/>
              </a:rPr>
              <a:t>courage. </a:t>
            </a:r>
            <a:r>
              <a:rPr lang="en-US" sz="1200" kern="1200" dirty="0">
                <a:solidFill>
                  <a:schemeClr val="tx1"/>
                </a:solidFill>
                <a:effectLst/>
                <a:latin typeface="+mn-lt"/>
                <a:ea typeface="+mn-ea"/>
                <a:cs typeface="+mn-cs"/>
              </a:rPr>
              <a:t>After three minutes, ask for a volunteer from each triad to share their group’s definition. Write all the definitions on the board. Lead a group discussion to develop a singular definition of </a:t>
            </a:r>
            <a:r>
              <a:rPr lang="en-US" sz="1200" i="1" kern="1200" dirty="0">
                <a:solidFill>
                  <a:schemeClr val="tx1"/>
                </a:solidFill>
                <a:effectLst/>
                <a:latin typeface="+mn-lt"/>
                <a:ea typeface="+mn-ea"/>
                <a:cs typeface="+mn-cs"/>
              </a:rPr>
              <a:t>courage</a:t>
            </a:r>
            <a:r>
              <a:rPr lang="en-US" sz="1200" kern="1200" dirty="0">
                <a:solidFill>
                  <a:schemeClr val="tx1"/>
                </a:solidFill>
                <a:effectLst/>
                <a:latin typeface="+mn-lt"/>
                <a:ea typeface="+mn-ea"/>
                <a:cs typeface="+mn-cs"/>
              </a:rPr>
              <a:t> that considers all the definitions.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Conclude class time by asking participants to consider each context and identify ways to act courageously within it. </a:t>
            </a:r>
          </a:p>
        </p:txBody>
      </p:sp>
      <p:sp>
        <p:nvSpPr>
          <p:cNvPr id="4" name="Slide Number Placeholder 3"/>
          <p:cNvSpPr>
            <a:spLocks noGrp="1"/>
          </p:cNvSpPr>
          <p:nvPr>
            <p:ph type="sldNum" sz="quarter" idx="5"/>
          </p:nvPr>
        </p:nvSpPr>
        <p:spPr/>
        <p:txBody>
          <a:bodyPr/>
          <a:lstStyle/>
          <a:p>
            <a:fld id="{888E853B-23F8-934E-9443-24574DC69BDE}" type="slidenum">
              <a:rPr lang="en-US" smtClean="0"/>
              <a:t>18</a:t>
            </a:fld>
            <a:endParaRPr lang="en-US"/>
          </a:p>
        </p:txBody>
      </p:sp>
    </p:spTree>
    <p:extLst>
      <p:ext uri="{BB962C8B-B14F-4D97-AF65-F5344CB8AC3E}">
        <p14:creationId xmlns:p14="http://schemas.microsoft.com/office/powerpoint/2010/main" val="39429690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Suggested prayer: </a:t>
            </a:r>
            <a:r>
              <a:rPr lang="en-US" sz="1200" kern="1200" dirty="0">
                <a:solidFill>
                  <a:schemeClr val="tx1"/>
                </a:solidFill>
                <a:effectLst/>
                <a:latin typeface="+mn-lt"/>
                <a:ea typeface="+mn-ea"/>
                <a:cs typeface="+mn-cs"/>
              </a:rPr>
              <a:t>Lord God, we want to be strong and courageous. Show us how to trust Your will in all situations. Grant us peace in the uncertainty and in the waiting. In Jesus’ name we pray. Amen.</a:t>
            </a:r>
          </a:p>
        </p:txBody>
      </p:sp>
      <p:sp>
        <p:nvSpPr>
          <p:cNvPr id="4" name="Slide Number Placeholder 3"/>
          <p:cNvSpPr>
            <a:spLocks noGrp="1"/>
          </p:cNvSpPr>
          <p:nvPr>
            <p:ph type="sldNum" sz="quarter" idx="5"/>
          </p:nvPr>
        </p:nvSpPr>
        <p:spPr/>
        <p:txBody>
          <a:bodyPr/>
          <a:lstStyle/>
          <a:p>
            <a:fld id="{888E853B-23F8-934E-9443-24574DC69BDE}" type="slidenum">
              <a:rPr lang="en-US" smtClean="0"/>
              <a:t>19</a:t>
            </a:fld>
            <a:endParaRPr lang="en-US"/>
          </a:p>
        </p:txBody>
      </p:sp>
    </p:spTree>
    <p:extLst>
      <p:ext uri="{BB962C8B-B14F-4D97-AF65-F5344CB8AC3E}">
        <p14:creationId xmlns:p14="http://schemas.microsoft.com/office/powerpoint/2010/main" val="9231812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Distribute handouts (you create), each printed with a different news story describing an event that required a courageous response from an individual or group. At the beginning of class, divide participants into small groups and give each group one handout.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Direct group members to read the handout and ask a volunteer from each group to provide a one-minute summary to the whole class. After each volunteer has shared, lead a whole-class brainstorming session to discuss what made the individuals in the examples courageous. </a:t>
            </a:r>
          </a:p>
        </p:txBody>
      </p:sp>
      <p:sp>
        <p:nvSpPr>
          <p:cNvPr id="4" name="Slide Number Placeholder 3"/>
          <p:cNvSpPr>
            <a:spLocks noGrp="1"/>
          </p:cNvSpPr>
          <p:nvPr>
            <p:ph type="sldNum" sz="quarter" idx="5"/>
          </p:nvPr>
        </p:nvSpPr>
        <p:spPr/>
        <p:txBody>
          <a:bodyPr/>
          <a:lstStyle/>
          <a:p>
            <a:fld id="{888E853B-23F8-934E-9443-24574DC69BDE}" type="slidenum">
              <a:rPr lang="en-US" smtClean="0"/>
              <a:t>2</a:t>
            </a:fld>
            <a:endParaRPr lang="en-US"/>
          </a:p>
        </p:txBody>
      </p:sp>
    </p:spTree>
    <p:extLst>
      <p:ext uri="{BB962C8B-B14F-4D97-AF65-F5344CB8AC3E}">
        <p14:creationId xmlns:p14="http://schemas.microsoft.com/office/powerpoint/2010/main" val="42721079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C598DF-D0E8-8E73-478E-23649496CE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20E99E-16D7-8BDF-4396-64C3779834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C769A2-1F08-CD10-1942-74878564981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Supplement with additional information from the Introduction as desired.</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129BA1F1-9D9C-54B0-B3CA-91F7AD95760C}"/>
              </a:ext>
            </a:extLst>
          </p:cNvPr>
          <p:cNvSpPr>
            <a:spLocks noGrp="1"/>
          </p:cNvSpPr>
          <p:nvPr>
            <p:ph type="sldNum" sz="quarter" idx="5"/>
          </p:nvPr>
        </p:nvSpPr>
        <p:spPr/>
        <p:txBody>
          <a:bodyPr/>
          <a:lstStyle/>
          <a:p>
            <a:fld id="{888E853B-23F8-934E-9443-24574DC69BDE}" type="slidenum">
              <a:rPr lang="en-US" smtClean="0"/>
              <a:t>3</a:t>
            </a:fld>
            <a:endParaRPr lang="en-US"/>
          </a:p>
        </p:txBody>
      </p:sp>
    </p:spTree>
    <p:extLst>
      <p:ext uri="{BB962C8B-B14F-4D97-AF65-F5344CB8AC3E}">
        <p14:creationId xmlns:p14="http://schemas.microsoft.com/office/powerpoint/2010/main" val="34960902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4AD15-BF77-02A5-F092-43E43C4012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4A88B0-8F98-25F3-AE50-4DA172A79E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6D7706-761A-8C30-DB2A-EE5608E95B2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Supplement with additional information from the Introduction as desired.</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A06F0D1-EAD7-9BDF-54D8-A3B6A06D6B30}"/>
              </a:ext>
            </a:extLst>
          </p:cNvPr>
          <p:cNvSpPr>
            <a:spLocks noGrp="1"/>
          </p:cNvSpPr>
          <p:nvPr>
            <p:ph type="sldNum" sz="quarter" idx="5"/>
          </p:nvPr>
        </p:nvSpPr>
        <p:spPr/>
        <p:txBody>
          <a:bodyPr/>
          <a:lstStyle/>
          <a:p>
            <a:fld id="{888E853B-23F8-934E-9443-24574DC69BDE}" type="slidenum">
              <a:rPr lang="en-US" smtClean="0"/>
              <a:t>4</a:t>
            </a:fld>
            <a:endParaRPr lang="en-US"/>
          </a:p>
        </p:txBody>
      </p:sp>
    </p:spTree>
    <p:extLst>
      <p:ext uri="{BB962C8B-B14F-4D97-AF65-F5344CB8AC3E}">
        <p14:creationId xmlns:p14="http://schemas.microsoft.com/office/powerpoint/2010/main" val="24040608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Supplement with additional information from the Lesson Context as desired.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5</a:t>
            </a:fld>
            <a:endParaRPr lang="en-US"/>
          </a:p>
        </p:txBody>
      </p:sp>
    </p:spTree>
    <p:extLst>
      <p:ext uri="{BB962C8B-B14F-4D97-AF65-F5344CB8AC3E}">
        <p14:creationId xmlns:p14="http://schemas.microsoft.com/office/powerpoint/2010/main" val="16526153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90A10F-B31A-C9A6-D8F1-C9033C7E43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6D8A89-C72B-43D0-A836-909009F62C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E41097A-9326-DD22-7BB6-F9D08673A980}"/>
              </a:ext>
            </a:extLst>
          </p:cNvPr>
          <p:cNvSpPr>
            <a:spLocks noGrp="1"/>
          </p:cNvSpPr>
          <p:nvPr>
            <p:ph type="body" idx="1"/>
          </p:nvPr>
        </p:nvSpPr>
        <p:spPr/>
        <p:txBody>
          <a:bodyPr/>
          <a:lstStyle/>
          <a:p>
            <a:r>
              <a:rPr lang="en-US" dirty="0"/>
              <a:t>Supplement with additional information from the Lesson Context as desired.</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FE4DDB0-68D6-DF27-D4C6-FD8351103A3D}"/>
              </a:ext>
            </a:extLst>
          </p:cNvPr>
          <p:cNvSpPr>
            <a:spLocks noGrp="1"/>
          </p:cNvSpPr>
          <p:nvPr>
            <p:ph type="sldNum" sz="quarter" idx="5"/>
          </p:nvPr>
        </p:nvSpPr>
        <p:spPr/>
        <p:txBody>
          <a:bodyPr/>
          <a:lstStyle/>
          <a:p>
            <a:fld id="{888E853B-23F8-934E-9443-24574DC69BDE}" type="slidenum">
              <a:rPr lang="en-US" smtClean="0"/>
              <a:t>6</a:t>
            </a:fld>
            <a:endParaRPr lang="en-US"/>
          </a:p>
        </p:txBody>
      </p:sp>
    </p:spTree>
    <p:extLst>
      <p:ext uri="{BB962C8B-B14F-4D97-AF65-F5344CB8AC3E}">
        <p14:creationId xmlns:p14="http://schemas.microsoft.com/office/powerpoint/2010/main" val="13066423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[TEXT] out loud.</a:t>
            </a:r>
          </a:p>
        </p:txBody>
      </p:sp>
      <p:sp>
        <p:nvSpPr>
          <p:cNvPr id="4" name="Slide Number Placeholder 3"/>
          <p:cNvSpPr>
            <a:spLocks noGrp="1"/>
          </p:cNvSpPr>
          <p:nvPr>
            <p:ph type="sldNum" sz="quarter" idx="5"/>
          </p:nvPr>
        </p:nvSpPr>
        <p:spPr/>
        <p:txBody>
          <a:bodyPr/>
          <a:lstStyle/>
          <a:p>
            <a:fld id="{888E853B-23F8-934E-9443-24574DC69BDE}" type="slidenum">
              <a:rPr lang="en-US" smtClean="0"/>
              <a:t>7</a:t>
            </a:fld>
            <a:endParaRPr lang="en-US"/>
          </a:p>
        </p:txBody>
      </p:sp>
    </p:spTree>
    <p:extLst>
      <p:ext uri="{BB962C8B-B14F-4D97-AF65-F5344CB8AC3E}">
        <p14:creationId xmlns:p14="http://schemas.microsoft.com/office/powerpoint/2010/main" val="32133813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8</a:t>
            </a:fld>
            <a:endParaRPr lang="en-US"/>
          </a:p>
        </p:txBody>
      </p:sp>
    </p:spTree>
    <p:extLst>
      <p:ext uri="{BB962C8B-B14F-4D97-AF65-F5344CB8AC3E}">
        <p14:creationId xmlns:p14="http://schemas.microsoft.com/office/powerpoint/2010/main" val="7751897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9</a:t>
            </a:fld>
            <a:endParaRPr lang="en-US"/>
          </a:p>
        </p:txBody>
      </p:sp>
    </p:spTree>
    <p:extLst>
      <p:ext uri="{BB962C8B-B14F-4D97-AF65-F5344CB8AC3E}">
        <p14:creationId xmlns:p14="http://schemas.microsoft.com/office/powerpoint/2010/main" val="25732755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4B2C358-E8DF-CB43-88E5-DDBE7E5131F2}" type="datetimeFigureOut">
              <a:rPr lang="en-US" smtClean="0"/>
              <a:t>8/8/25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7D921A-2913-AA42-89F9-4BAFB488740C}" type="slidenum">
              <a:rPr lang="en-US" smtClean="0"/>
              <a:t>‹#›</a:t>
            </a:fld>
            <a:endParaRPr lang="en-US"/>
          </a:p>
        </p:txBody>
      </p:sp>
    </p:spTree>
    <p:extLst>
      <p:ext uri="{BB962C8B-B14F-4D97-AF65-F5344CB8AC3E}">
        <p14:creationId xmlns:p14="http://schemas.microsoft.com/office/powerpoint/2010/main" val="15041015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4B2C358-E8DF-CB43-88E5-DDBE7E5131F2}" type="datetimeFigureOut">
              <a:rPr lang="en-US" smtClean="0"/>
              <a:t>8/8/25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7D921A-2913-AA42-89F9-4BAFB488740C}" type="slidenum">
              <a:rPr lang="en-US" smtClean="0"/>
              <a:t>‹#›</a:t>
            </a:fld>
            <a:endParaRPr lang="en-US"/>
          </a:p>
        </p:txBody>
      </p:sp>
    </p:spTree>
    <p:extLst>
      <p:ext uri="{BB962C8B-B14F-4D97-AF65-F5344CB8AC3E}">
        <p14:creationId xmlns:p14="http://schemas.microsoft.com/office/powerpoint/2010/main" val="6400740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4B2C358-E8DF-CB43-88E5-DDBE7E5131F2}" type="datetimeFigureOut">
              <a:rPr lang="en-US" smtClean="0"/>
              <a:t>8/8/25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7D921A-2913-AA42-89F9-4BAFB488740C}" type="slidenum">
              <a:rPr lang="en-US" smtClean="0"/>
              <a:t>‹#›</a:t>
            </a:fld>
            <a:endParaRPr lang="en-US"/>
          </a:p>
        </p:txBody>
      </p:sp>
    </p:spTree>
    <p:extLst>
      <p:ext uri="{BB962C8B-B14F-4D97-AF65-F5344CB8AC3E}">
        <p14:creationId xmlns:p14="http://schemas.microsoft.com/office/powerpoint/2010/main" val="3889684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4B2C358-E8DF-CB43-88E5-DDBE7E5131F2}" type="datetimeFigureOut">
              <a:rPr lang="en-US" smtClean="0"/>
              <a:t>8/8/25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7D921A-2913-AA42-89F9-4BAFB488740C}" type="slidenum">
              <a:rPr lang="en-US" smtClean="0"/>
              <a:t>‹#›</a:t>
            </a:fld>
            <a:endParaRPr lang="en-US"/>
          </a:p>
        </p:txBody>
      </p:sp>
    </p:spTree>
    <p:extLst>
      <p:ext uri="{BB962C8B-B14F-4D97-AF65-F5344CB8AC3E}">
        <p14:creationId xmlns:p14="http://schemas.microsoft.com/office/powerpoint/2010/main" val="32890122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4B2C358-E8DF-CB43-88E5-DDBE7E5131F2}" type="datetimeFigureOut">
              <a:rPr lang="en-US" smtClean="0"/>
              <a:t>8/8/25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7D921A-2913-AA42-89F9-4BAFB488740C}" type="slidenum">
              <a:rPr lang="en-US" smtClean="0"/>
              <a:t>‹#›</a:t>
            </a:fld>
            <a:endParaRPr lang="en-US"/>
          </a:p>
        </p:txBody>
      </p:sp>
    </p:spTree>
    <p:extLst>
      <p:ext uri="{BB962C8B-B14F-4D97-AF65-F5344CB8AC3E}">
        <p14:creationId xmlns:p14="http://schemas.microsoft.com/office/powerpoint/2010/main" val="29856692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4B2C358-E8DF-CB43-88E5-DDBE7E5131F2}" type="datetimeFigureOut">
              <a:rPr lang="en-US" smtClean="0"/>
              <a:t>8/8/25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7D921A-2913-AA42-89F9-4BAFB488740C}" type="slidenum">
              <a:rPr lang="en-US" smtClean="0"/>
              <a:t>‹#›</a:t>
            </a:fld>
            <a:endParaRPr lang="en-US"/>
          </a:p>
        </p:txBody>
      </p:sp>
    </p:spTree>
    <p:extLst>
      <p:ext uri="{BB962C8B-B14F-4D97-AF65-F5344CB8AC3E}">
        <p14:creationId xmlns:p14="http://schemas.microsoft.com/office/powerpoint/2010/main" val="1651871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4B2C358-E8DF-CB43-88E5-DDBE7E5131F2}" type="datetimeFigureOut">
              <a:rPr lang="en-US" smtClean="0"/>
              <a:t>8/8/25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B7D921A-2913-AA42-89F9-4BAFB488740C}" type="slidenum">
              <a:rPr lang="en-US" smtClean="0"/>
              <a:t>‹#›</a:t>
            </a:fld>
            <a:endParaRPr lang="en-US"/>
          </a:p>
        </p:txBody>
      </p:sp>
    </p:spTree>
    <p:extLst>
      <p:ext uri="{BB962C8B-B14F-4D97-AF65-F5344CB8AC3E}">
        <p14:creationId xmlns:p14="http://schemas.microsoft.com/office/powerpoint/2010/main" val="1383099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4B2C358-E8DF-CB43-88E5-DDBE7E5131F2}" type="datetimeFigureOut">
              <a:rPr lang="en-US" smtClean="0"/>
              <a:t>8/8/25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B7D921A-2913-AA42-89F9-4BAFB488740C}" type="slidenum">
              <a:rPr lang="en-US" smtClean="0"/>
              <a:t>‹#›</a:t>
            </a:fld>
            <a:endParaRPr lang="en-US"/>
          </a:p>
        </p:txBody>
      </p:sp>
    </p:spTree>
    <p:extLst>
      <p:ext uri="{BB962C8B-B14F-4D97-AF65-F5344CB8AC3E}">
        <p14:creationId xmlns:p14="http://schemas.microsoft.com/office/powerpoint/2010/main" val="40170860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B2C358-E8DF-CB43-88E5-DDBE7E5131F2}" type="datetimeFigureOut">
              <a:rPr lang="en-US" smtClean="0"/>
              <a:t>8/8/25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B7D921A-2913-AA42-89F9-4BAFB488740C}" type="slidenum">
              <a:rPr lang="en-US" smtClean="0"/>
              <a:t>‹#›</a:t>
            </a:fld>
            <a:endParaRPr lang="en-US"/>
          </a:p>
        </p:txBody>
      </p:sp>
    </p:spTree>
    <p:extLst>
      <p:ext uri="{BB962C8B-B14F-4D97-AF65-F5344CB8AC3E}">
        <p14:creationId xmlns:p14="http://schemas.microsoft.com/office/powerpoint/2010/main" val="12198866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4B2C358-E8DF-CB43-88E5-DDBE7E5131F2}" type="datetimeFigureOut">
              <a:rPr lang="en-US" smtClean="0"/>
              <a:t>8/8/25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7D921A-2913-AA42-89F9-4BAFB488740C}" type="slidenum">
              <a:rPr lang="en-US" smtClean="0"/>
              <a:t>‹#›</a:t>
            </a:fld>
            <a:endParaRPr lang="en-US"/>
          </a:p>
        </p:txBody>
      </p:sp>
    </p:spTree>
    <p:extLst>
      <p:ext uri="{BB962C8B-B14F-4D97-AF65-F5344CB8AC3E}">
        <p14:creationId xmlns:p14="http://schemas.microsoft.com/office/powerpoint/2010/main" val="3278189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4B2C358-E8DF-CB43-88E5-DDBE7E5131F2}" type="datetimeFigureOut">
              <a:rPr lang="en-US" smtClean="0"/>
              <a:t>8/8/25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7D921A-2913-AA42-89F9-4BAFB488740C}" type="slidenum">
              <a:rPr lang="en-US" smtClean="0"/>
              <a:t>‹#›</a:t>
            </a:fld>
            <a:endParaRPr lang="en-US"/>
          </a:p>
        </p:txBody>
      </p:sp>
    </p:spTree>
    <p:extLst>
      <p:ext uri="{BB962C8B-B14F-4D97-AF65-F5344CB8AC3E}">
        <p14:creationId xmlns:p14="http://schemas.microsoft.com/office/powerpoint/2010/main" val="485557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alphaModFix amt="3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B2C358-E8DF-CB43-88E5-DDBE7E5131F2}" type="datetimeFigureOut">
              <a:rPr lang="en-US" smtClean="0"/>
              <a:t>8/8/25</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7D921A-2913-AA42-89F9-4BAFB488740C}" type="slidenum">
              <a:rPr lang="en-US" smtClean="0"/>
              <a:t>‹#›</a:t>
            </a:fld>
            <a:endParaRPr lang="en-US"/>
          </a:p>
        </p:txBody>
      </p:sp>
    </p:spTree>
    <p:extLst>
      <p:ext uri="{BB962C8B-B14F-4D97-AF65-F5344CB8AC3E}">
        <p14:creationId xmlns:p14="http://schemas.microsoft.com/office/powerpoint/2010/main" val="18677211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CAA53E9-DD9A-7E41-9D9B-9A6F7F5CB333}"/>
              </a:ext>
            </a:extLst>
          </p:cNvPr>
          <p:cNvSpPr/>
          <p:nvPr/>
        </p:nvSpPr>
        <p:spPr>
          <a:xfrm>
            <a:off x="0" y="6125258"/>
            <a:ext cx="9142975" cy="61059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5D61183F-B138-1A4F-8344-D01E9BE2B506}"/>
              </a:ext>
            </a:extLst>
          </p:cNvPr>
          <p:cNvPicPr>
            <a:picLocks noChangeAspect="1"/>
          </p:cNvPicPr>
          <p:nvPr/>
        </p:nvPicPr>
        <p:blipFill>
          <a:blip r:embed="rId4"/>
          <a:stretch>
            <a:fillRect/>
          </a:stretch>
        </p:blipFill>
        <p:spPr>
          <a:xfrm>
            <a:off x="165965" y="6302495"/>
            <a:ext cx="1277860" cy="290540"/>
          </a:xfrm>
          <a:prstGeom prst="rect">
            <a:avLst/>
          </a:prstGeom>
          <a:ln>
            <a:noFill/>
          </a:ln>
        </p:spPr>
      </p:pic>
      <p:sp>
        <p:nvSpPr>
          <p:cNvPr id="9" name="TextBox 8">
            <a:extLst>
              <a:ext uri="{FF2B5EF4-FFF2-40B4-BE49-F238E27FC236}">
                <a16:creationId xmlns:a16="http://schemas.microsoft.com/office/drawing/2014/main" id="{EBD211AF-0577-D948-AA89-17438CF06CBD}"/>
              </a:ext>
            </a:extLst>
          </p:cNvPr>
          <p:cNvSpPr txBox="1"/>
          <p:nvPr/>
        </p:nvSpPr>
        <p:spPr>
          <a:xfrm>
            <a:off x="1481880" y="6237649"/>
            <a:ext cx="7662120" cy="400110"/>
          </a:xfrm>
          <a:prstGeom prst="rect">
            <a:avLst/>
          </a:prstGeom>
          <a:noFill/>
          <a:ln>
            <a:noFill/>
          </a:ln>
        </p:spPr>
        <p:txBody>
          <a:bodyPr wrap="square" rtlCol="0">
            <a:spAutoFit/>
          </a:bodyPr>
          <a:lstStyle/>
          <a:p>
            <a:pPr algn="ctr"/>
            <a:r>
              <a:rPr lang="en-US" sz="1000" dirty="0">
                <a:solidFill>
                  <a:schemeClr val="bg1"/>
                </a:solidFill>
                <a:latin typeface="Baskerville" panose="02020502070401020303" pitchFamily="18" charset="0"/>
                <a:ea typeface="Baskerville" panose="02020502070401020303" pitchFamily="18" charset="0"/>
              </a:rPr>
              <a:t>Copyright </a:t>
            </a:r>
            <a:r>
              <a:rPr lang="en-US" sz="1000">
                <a:solidFill>
                  <a:schemeClr val="bg1"/>
                </a:solidFill>
                <a:latin typeface="Baskerville" panose="02020502070401020303" pitchFamily="18" charset="0"/>
                <a:ea typeface="Baskerville" panose="02020502070401020303" pitchFamily="18" charset="0"/>
              </a:rPr>
              <a:t>© 2024 </a:t>
            </a:r>
            <a:r>
              <a:rPr lang="en-US" sz="1000" dirty="0">
                <a:solidFill>
                  <a:schemeClr val="bg1"/>
                </a:solidFill>
                <a:latin typeface="Baskerville" panose="02020502070401020303" pitchFamily="18" charset="0"/>
                <a:ea typeface="Baskerville" panose="02020502070401020303" pitchFamily="18" charset="0"/>
              </a:rPr>
              <a:t>Standard Publishing, part of the David C Cook family, Colorado Springs, Colorado 80918</a:t>
            </a:r>
          </a:p>
          <a:p>
            <a:pPr algn="ctr"/>
            <a:r>
              <a:rPr lang="en-US" sz="1000" dirty="0">
                <a:solidFill>
                  <a:schemeClr val="bg1"/>
                </a:solidFill>
                <a:latin typeface="Baskerville" panose="02020502070401020303" pitchFamily="18" charset="0"/>
                <a:ea typeface="Baskerville" panose="02020502070401020303" pitchFamily="18" charset="0"/>
              </a:rPr>
              <a:t>All rights reserved. Photo © Getty Images</a:t>
            </a:r>
          </a:p>
        </p:txBody>
      </p:sp>
      <p:sp>
        <p:nvSpPr>
          <p:cNvPr id="3" name="Title 2">
            <a:extLst>
              <a:ext uri="{FF2B5EF4-FFF2-40B4-BE49-F238E27FC236}">
                <a16:creationId xmlns:a16="http://schemas.microsoft.com/office/drawing/2014/main" id="{3E7AFA4F-CB4F-394D-9A7F-D724AAEA838C}"/>
              </a:ext>
            </a:extLst>
          </p:cNvPr>
          <p:cNvSpPr>
            <a:spLocks noGrp="1"/>
          </p:cNvSpPr>
          <p:nvPr>
            <p:ph type="ctrTitle"/>
          </p:nvPr>
        </p:nvSpPr>
        <p:spPr>
          <a:xfrm>
            <a:off x="0" y="1520042"/>
            <a:ext cx="9142975" cy="1448789"/>
          </a:xfrm>
          <a:solidFill>
            <a:schemeClr val="bg2">
              <a:alpha val="75000"/>
            </a:schemeClr>
          </a:solidFill>
        </p:spPr>
        <p:txBody>
          <a:bodyPr anchor="ctr" anchorCtr="0">
            <a:normAutofit fontScale="90000"/>
          </a:bodyPr>
          <a:lstStyle/>
          <a:p>
            <a:r>
              <a:rPr lang="en-US" sz="5000" b="1" dirty="0">
                <a:latin typeface="Arial" panose="020B0604020202020204" pitchFamily="34" charset="0"/>
                <a:cs typeface="Arial" panose="020B0604020202020204" pitchFamily="34" charset="0"/>
              </a:rPr>
              <a:t>Joshua Leads</a:t>
            </a:r>
            <a:br>
              <a:rPr lang="en-US" sz="5000" b="1" dirty="0">
                <a:latin typeface="Arial" panose="020B0604020202020204" pitchFamily="34" charset="0"/>
                <a:cs typeface="Arial" panose="020B0604020202020204" pitchFamily="34" charset="0"/>
              </a:rPr>
            </a:br>
            <a:r>
              <a:rPr lang="en-US" sz="5000" b="1" dirty="0">
                <a:latin typeface="Arial" panose="020B0604020202020204" pitchFamily="34" charset="0"/>
                <a:cs typeface="Arial" panose="020B0604020202020204" pitchFamily="34" charset="0"/>
              </a:rPr>
              <a:t>Courageously</a:t>
            </a:r>
          </a:p>
        </p:txBody>
      </p:sp>
      <p:sp>
        <p:nvSpPr>
          <p:cNvPr id="4" name="Subtitle 3">
            <a:extLst>
              <a:ext uri="{FF2B5EF4-FFF2-40B4-BE49-F238E27FC236}">
                <a16:creationId xmlns:a16="http://schemas.microsoft.com/office/drawing/2014/main" id="{935C3F4F-FDB4-AE4B-A3D4-4439A53FA9DD}"/>
              </a:ext>
            </a:extLst>
          </p:cNvPr>
          <p:cNvSpPr>
            <a:spLocks noGrp="1"/>
          </p:cNvSpPr>
          <p:nvPr>
            <p:ph type="subTitle" idx="1"/>
          </p:nvPr>
        </p:nvSpPr>
        <p:spPr>
          <a:xfrm>
            <a:off x="7512938" y="2524349"/>
            <a:ext cx="1630037" cy="444482"/>
          </a:xfrm>
          <a:noFill/>
        </p:spPr>
        <p:txBody>
          <a:bodyPr vert="horz" lIns="91440" tIns="45720" rIns="91440" bIns="45720" rtlCol="0" anchor="t">
            <a:normAutofit/>
          </a:bodyPr>
          <a:lstStyle/>
          <a:p>
            <a:pPr algn="l"/>
            <a:r>
              <a:rPr lang="en-US" dirty="0">
                <a:solidFill>
                  <a:schemeClr val="tx1">
                    <a:lumMod val="85000"/>
                    <a:lumOff val="15000"/>
                  </a:schemeClr>
                </a:solidFill>
                <a:latin typeface="Arial" panose="020B0604020202020204" pitchFamily="34" charset="0"/>
                <a:cs typeface="Arial" panose="020B0604020202020204" pitchFamily="34" charset="0"/>
              </a:rPr>
              <a:t>Lesson 01</a:t>
            </a:r>
          </a:p>
        </p:txBody>
      </p:sp>
    </p:spTree>
    <p:extLst>
      <p:ext uri="{BB962C8B-B14F-4D97-AF65-F5344CB8AC3E}">
        <p14:creationId xmlns:p14="http://schemas.microsoft.com/office/powerpoint/2010/main" val="19470725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a:xfrm>
            <a:off x="623888" y="685046"/>
            <a:ext cx="7886700" cy="2106001"/>
          </a:xfrm>
        </p:spPr>
        <p:txBody>
          <a:bodyPr>
            <a:normAutofit/>
          </a:bodyPr>
          <a:lstStyle/>
          <a:p>
            <a:pPr algn="ctr"/>
            <a:r>
              <a:rPr lang="en-US" sz="4400" dirty="0">
                <a:latin typeface="Arial" panose="020B0604020202020204" pitchFamily="34" charset="0"/>
                <a:cs typeface="Arial" panose="020B0604020202020204" pitchFamily="34" charset="0"/>
              </a:rPr>
              <a:t>II. Command</a:t>
            </a:r>
            <a:br>
              <a:rPr lang="en-US" sz="4400" dirty="0">
                <a:latin typeface="Arial" panose="020B0604020202020204" pitchFamily="34" charset="0"/>
                <a:cs typeface="Arial" panose="020B0604020202020204" pitchFamily="34" charset="0"/>
              </a:rPr>
            </a:br>
            <a:r>
              <a:rPr lang="en-US" sz="4400" dirty="0">
                <a:latin typeface="Arial" panose="020B0604020202020204" pitchFamily="34" charset="0"/>
                <a:cs typeface="Arial" panose="020B0604020202020204" pitchFamily="34" charset="0"/>
              </a:rPr>
              <a:t>(Joshua 1:7–9)</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type="body" idx="1"/>
          </p:nvPr>
        </p:nvSpPr>
        <p:spPr>
          <a:xfrm>
            <a:off x="623888" y="3130694"/>
            <a:ext cx="7886700" cy="3042260"/>
          </a:xfrm>
        </p:spPr>
        <p:txBody>
          <a:bodyPr>
            <a:normAutofit/>
          </a:bodyPr>
          <a:lstStyle/>
          <a:p>
            <a:pPr marL="514350" indent="-514350">
              <a:buFont typeface="+mj-lt"/>
              <a:buAutoNum type="alphaUcPeriod"/>
            </a:pPr>
            <a:r>
              <a:rPr lang="en-US" sz="2800" dirty="0">
                <a:latin typeface="Arial" panose="020B0604020202020204" pitchFamily="34" charset="0"/>
                <a:cs typeface="Arial" panose="020B0604020202020204" pitchFamily="34" charset="0"/>
              </a:rPr>
              <a:t>Courage and Obedience (v. 7)</a:t>
            </a:r>
          </a:p>
          <a:p>
            <a:pPr marL="514350" indent="-514350">
              <a:buFont typeface="+mj-lt"/>
              <a:buAutoNum type="alphaUcPeriod"/>
            </a:pPr>
            <a:endParaRPr lang="en-US" sz="2800" dirty="0">
              <a:latin typeface="Arial" panose="020B0604020202020204" pitchFamily="34" charset="0"/>
              <a:cs typeface="Arial" panose="020B0604020202020204" pitchFamily="34" charset="0"/>
            </a:endParaRPr>
          </a:p>
          <a:p>
            <a:pPr marL="514350" indent="-514350">
              <a:buFont typeface="+mj-lt"/>
              <a:buAutoNum type="alphaUcPeriod"/>
            </a:pPr>
            <a:r>
              <a:rPr lang="en-US" sz="2800" dirty="0">
                <a:latin typeface="Arial" panose="020B0604020202020204" pitchFamily="34" charset="0"/>
                <a:cs typeface="Arial" panose="020B0604020202020204" pitchFamily="34" charset="0"/>
              </a:rPr>
              <a:t>Meditation and Obedience (v. 8)</a:t>
            </a:r>
          </a:p>
          <a:p>
            <a:pPr marL="514350" indent="-514350">
              <a:buFont typeface="+mj-lt"/>
              <a:buAutoNum type="alphaUcPeriod"/>
            </a:pPr>
            <a:endParaRPr lang="en-US" sz="2800" dirty="0">
              <a:latin typeface="Arial" panose="020B0604020202020204" pitchFamily="34" charset="0"/>
              <a:cs typeface="Arial" panose="020B0604020202020204" pitchFamily="34" charset="0"/>
            </a:endParaRPr>
          </a:p>
          <a:p>
            <a:pPr marL="514350" indent="-514350">
              <a:buFont typeface="+mj-lt"/>
              <a:buAutoNum type="alphaUcPeriod"/>
            </a:pPr>
            <a:r>
              <a:rPr lang="en-US" sz="2800" dirty="0">
                <a:latin typeface="Arial" panose="020B0604020202020204" pitchFamily="34" charset="0"/>
                <a:cs typeface="Arial" panose="020B0604020202020204" pitchFamily="34" charset="0"/>
              </a:rPr>
              <a:t>Courage and God’s Presence (v. 9)</a:t>
            </a:r>
          </a:p>
          <a:p>
            <a:pPr marL="514350" indent="-514350">
              <a:buFont typeface="+mj-lt"/>
              <a:buAutoNum type="alphaUcPeriod"/>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68920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Learning Activity #1</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buNone/>
            </a:pPr>
            <a:r>
              <a:rPr lang="en-US" sz="2600" dirty="0">
                <a:latin typeface="Arial" panose="020B0604020202020204" pitchFamily="34" charset="0"/>
                <a:cs typeface="Arial" panose="020B0604020202020204" pitchFamily="34" charset="0"/>
              </a:rPr>
              <a:t>Text</a:t>
            </a:r>
          </a:p>
        </p:txBody>
      </p:sp>
      <p:pic>
        <p:nvPicPr>
          <p:cNvPr id="5" name="Picture 4" descr="A green plant growing on a rock&#10;&#10;AI-generated content may be incorrect.">
            <a:extLst>
              <a:ext uri="{FF2B5EF4-FFF2-40B4-BE49-F238E27FC236}">
                <a16:creationId xmlns:a16="http://schemas.microsoft.com/office/drawing/2014/main" id="{E00686BB-E5A8-93CA-C751-3F2461404256}"/>
              </a:ext>
            </a:extLst>
          </p:cNvPr>
          <p:cNvPicPr>
            <a:picLocks noChangeAspect="1"/>
          </p:cNvPicPr>
          <p:nvPr/>
        </p:nvPicPr>
        <p:blipFill>
          <a:blip r:embed="rId4"/>
          <a:stretch>
            <a:fillRect/>
          </a:stretch>
        </p:blipFill>
        <p:spPr>
          <a:xfrm>
            <a:off x="0" y="0"/>
            <a:ext cx="9144000" cy="6858000"/>
          </a:xfrm>
          <a:prstGeom prst="rect">
            <a:avLst/>
          </a:prstGeom>
        </p:spPr>
      </p:pic>
    </p:spTree>
    <p:extLst>
      <p:ext uri="{BB962C8B-B14F-4D97-AF65-F5344CB8AC3E}">
        <p14:creationId xmlns:p14="http://schemas.microsoft.com/office/powerpoint/2010/main" val="1072218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buNone/>
            </a:pPr>
            <a:r>
              <a:rPr lang="en-US" sz="3600" dirty="0">
                <a:latin typeface="Arial" panose="020B0604020202020204" pitchFamily="34" charset="0"/>
                <a:cs typeface="Arial" panose="020B0604020202020204" pitchFamily="34" charset="0"/>
              </a:rPr>
              <a:t>What Do You Think?</a:t>
            </a:r>
          </a:p>
          <a:p>
            <a:pPr marL="0" indent="0">
              <a:buNone/>
            </a:pPr>
            <a:r>
              <a:rPr lang="en-US" sz="2600" dirty="0">
                <a:latin typeface="Arial" panose="020B0604020202020204" pitchFamily="34" charset="0"/>
                <a:cs typeface="Arial" panose="020B0604020202020204" pitchFamily="34" charset="0"/>
              </a:rPr>
              <a:t>When you are prone to feeling fear or inadequacy, what promises of God give you courage?</a:t>
            </a:r>
          </a:p>
          <a:p>
            <a:pPr marL="0" indent="0">
              <a:buNone/>
            </a:pPr>
            <a:endParaRPr lang="en-US" dirty="0">
              <a:latin typeface="Arial" panose="020B0604020202020204" pitchFamily="34" charset="0"/>
              <a:cs typeface="Arial" panose="020B0604020202020204" pitchFamily="34" charset="0"/>
            </a:endParaRPr>
          </a:p>
          <a:p>
            <a:pPr marL="0" indent="0">
              <a:buNone/>
            </a:pPr>
            <a:r>
              <a:rPr lang="en-US" sz="3600" dirty="0">
                <a:latin typeface="Arial" panose="020B0604020202020204" pitchFamily="34" charset="0"/>
                <a:cs typeface="Arial" panose="020B0604020202020204" pitchFamily="34" charset="0"/>
              </a:rPr>
              <a:t>Digging Deeper</a:t>
            </a:r>
          </a:p>
          <a:p>
            <a:pPr marL="0" indent="0">
              <a:buNone/>
            </a:pPr>
            <a:r>
              <a:rPr lang="en-US" sz="2600" dirty="0">
                <a:latin typeface="Arial" panose="020B0604020202020204" pitchFamily="34" charset="0"/>
                <a:cs typeface="Arial" panose="020B0604020202020204" pitchFamily="34" charset="0"/>
              </a:rPr>
              <a:t>Where in your life do you feel God is asking you to step out in courage right now?</a:t>
            </a:r>
          </a:p>
        </p:txBody>
      </p:sp>
    </p:spTree>
    <p:extLst>
      <p:ext uri="{BB962C8B-B14F-4D97-AF65-F5344CB8AC3E}">
        <p14:creationId xmlns:p14="http://schemas.microsoft.com/office/powerpoint/2010/main" val="3966894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buNone/>
            </a:pPr>
            <a:r>
              <a:rPr lang="en-US" sz="3600" dirty="0">
                <a:latin typeface="Arial" panose="020B0604020202020204" pitchFamily="34" charset="0"/>
                <a:cs typeface="Arial" panose="020B0604020202020204" pitchFamily="34" charset="0"/>
              </a:rPr>
              <a:t>What Do You Think?</a:t>
            </a:r>
          </a:p>
          <a:p>
            <a:pPr marL="0" indent="0">
              <a:buNone/>
            </a:pPr>
            <a:r>
              <a:rPr lang="en-US" sz="2600" dirty="0">
                <a:latin typeface="Arial" panose="020B0604020202020204" pitchFamily="34" charset="0"/>
                <a:cs typeface="Arial" panose="020B0604020202020204" pitchFamily="34" charset="0"/>
              </a:rPr>
              <a:t>How can you better prioritize the study of and reflection on God’s Word in Scripture?</a:t>
            </a:r>
          </a:p>
          <a:p>
            <a:pPr marL="0" indent="0">
              <a:buNone/>
            </a:pPr>
            <a:endParaRPr lang="en-US" dirty="0">
              <a:latin typeface="Arial" panose="020B0604020202020204" pitchFamily="34" charset="0"/>
              <a:cs typeface="Arial" panose="020B0604020202020204" pitchFamily="34" charset="0"/>
            </a:endParaRPr>
          </a:p>
          <a:p>
            <a:pPr marL="0" indent="0">
              <a:buNone/>
            </a:pPr>
            <a:r>
              <a:rPr lang="en-US" sz="3600" dirty="0">
                <a:latin typeface="Arial" panose="020B0604020202020204" pitchFamily="34" charset="0"/>
                <a:cs typeface="Arial" panose="020B0604020202020204" pitchFamily="34" charset="0"/>
              </a:rPr>
              <a:t>Digging Deeper</a:t>
            </a:r>
          </a:p>
          <a:p>
            <a:pPr marL="0" indent="0">
              <a:buNone/>
            </a:pPr>
            <a:r>
              <a:rPr lang="en-US" sz="2600" dirty="0">
                <a:latin typeface="Arial" panose="020B0604020202020204" pitchFamily="34" charset="0"/>
                <a:cs typeface="Arial" panose="020B0604020202020204" pitchFamily="34" charset="0"/>
              </a:rPr>
              <a:t>How can you incorporate new ways to reflect on God’s Word in the early morning or late at night? </a:t>
            </a:r>
          </a:p>
        </p:txBody>
      </p:sp>
    </p:spTree>
    <p:extLst>
      <p:ext uri="{BB962C8B-B14F-4D97-AF65-F5344CB8AC3E}">
        <p14:creationId xmlns:p14="http://schemas.microsoft.com/office/powerpoint/2010/main" val="3880039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a:xfrm>
            <a:off x="623888" y="727576"/>
            <a:ext cx="7886700" cy="2106001"/>
          </a:xfrm>
        </p:spPr>
        <p:txBody>
          <a:bodyPr>
            <a:normAutofit/>
          </a:bodyPr>
          <a:lstStyle/>
          <a:p>
            <a:pPr algn="ctr"/>
            <a:r>
              <a:rPr lang="en-US" sz="4400" dirty="0">
                <a:latin typeface="Arial" panose="020B0604020202020204" pitchFamily="34" charset="0"/>
                <a:cs typeface="Arial" panose="020B0604020202020204" pitchFamily="34" charset="0"/>
              </a:rPr>
              <a:t>III. Crossing</a:t>
            </a:r>
            <a:br>
              <a:rPr lang="en-US" sz="4400" dirty="0">
                <a:latin typeface="Arial" panose="020B0604020202020204" pitchFamily="34" charset="0"/>
                <a:cs typeface="Arial" panose="020B0604020202020204" pitchFamily="34" charset="0"/>
              </a:rPr>
            </a:br>
            <a:r>
              <a:rPr lang="en-US" sz="4400" dirty="0">
                <a:latin typeface="Arial" panose="020B0604020202020204" pitchFamily="34" charset="0"/>
                <a:cs typeface="Arial" panose="020B0604020202020204" pitchFamily="34" charset="0"/>
              </a:rPr>
              <a:t>(Joshua 1:10–11)</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type="body" idx="1"/>
          </p:nvPr>
        </p:nvSpPr>
        <p:spPr>
          <a:xfrm>
            <a:off x="623888" y="3294745"/>
            <a:ext cx="7886700" cy="3042260"/>
          </a:xfrm>
        </p:spPr>
        <p:txBody>
          <a:bodyPr>
            <a:normAutofit/>
          </a:bodyPr>
          <a:lstStyle/>
          <a:p>
            <a:pPr marL="514350" indent="-514350">
              <a:buFont typeface="+mj-lt"/>
              <a:buAutoNum type="alphaUcPeriod"/>
            </a:pPr>
            <a:r>
              <a:rPr lang="en-US" sz="2800" dirty="0">
                <a:latin typeface="Arial" panose="020B0604020202020204" pitchFamily="34" charset="0"/>
                <a:cs typeface="Arial" panose="020B0604020202020204" pitchFamily="34" charset="0"/>
              </a:rPr>
              <a:t>Ordering the Officers (v. </a:t>
            </a:r>
            <a:r>
              <a:rPr lang="en-US" sz="2800">
                <a:latin typeface="Arial" panose="020B0604020202020204" pitchFamily="34" charset="0"/>
                <a:cs typeface="Arial" panose="020B0604020202020204" pitchFamily="34" charset="0"/>
              </a:rPr>
              <a:t>10)</a:t>
            </a:r>
            <a:endParaRPr lang="en-US" sz="2800" dirty="0">
              <a:latin typeface="Arial" panose="020B0604020202020204" pitchFamily="34" charset="0"/>
              <a:cs typeface="Arial" panose="020B0604020202020204" pitchFamily="34" charset="0"/>
            </a:endParaRPr>
          </a:p>
          <a:p>
            <a:pPr marL="514350" indent="-514350">
              <a:buFont typeface="+mj-lt"/>
              <a:buAutoNum type="alphaUcPeriod"/>
            </a:pPr>
            <a:endParaRPr lang="en-US" sz="2800" dirty="0">
              <a:latin typeface="Arial" panose="020B0604020202020204" pitchFamily="34" charset="0"/>
              <a:cs typeface="Arial" panose="020B0604020202020204" pitchFamily="34" charset="0"/>
            </a:endParaRPr>
          </a:p>
          <a:p>
            <a:pPr marL="514350" indent="-514350">
              <a:buFont typeface="+mj-lt"/>
              <a:buAutoNum type="alphaUcPeriod"/>
            </a:pPr>
            <a:r>
              <a:rPr lang="en-US" sz="2800" dirty="0">
                <a:latin typeface="Arial" panose="020B0604020202020204" pitchFamily="34" charset="0"/>
                <a:cs typeface="Arial" panose="020B0604020202020204" pitchFamily="34" charset="0"/>
              </a:rPr>
              <a:t>Preparing the People (v. 11)</a:t>
            </a:r>
          </a:p>
          <a:p>
            <a:pPr marL="514350" indent="-514350">
              <a:buFont typeface="+mj-lt"/>
              <a:buAutoNum type="alphaUcPeriod"/>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74843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buNone/>
            </a:pPr>
            <a:r>
              <a:rPr lang="en-US" sz="3600" dirty="0">
                <a:latin typeface="Arial" panose="020B0604020202020204" pitchFamily="34" charset="0"/>
                <a:cs typeface="Arial" panose="020B0604020202020204" pitchFamily="34" charset="0"/>
              </a:rPr>
              <a:t>What Do You Think?</a:t>
            </a:r>
          </a:p>
          <a:p>
            <a:pPr marL="0" indent="0">
              <a:buNone/>
            </a:pPr>
            <a:r>
              <a:rPr lang="en-US" sz="2600" dirty="0">
                <a:latin typeface="Arial" panose="020B0604020202020204" pitchFamily="34" charset="0"/>
                <a:cs typeface="Arial" panose="020B0604020202020204" pitchFamily="34" charset="0"/>
              </a:rPr>
              <a:t>What might it look like for you to spiritually prepare for what God is calling you to do next?</a:t>
            </a:r>
          </a:p>
          <a:p>
            <a:pPr marL="0" indent="0">
              <a:buNone/>
            </a:pPr>
            <a:endParaRPr lang="en-US" dirty="0">
              <a:latin typeface="Arial" panose="020B0604020202020204" pitchFamily="34" charset="0"/>
              <a:cs typeface="Arial" panose="020B0604020202020204" pitchFamily="34" charset="0"/>
            </a:endParaRPr>
          </a:p>
          <a:p>
            <a:pPr marL="0" indent="0">
              <a:buNone/>
            </a:pPr>
            <a:r>
              <a:rPr lang="en-US" sz="3600" dirty="0">
                <a:latin typeface="Arial" panose="020B0604020202020204" pitchFamily="34" charset="0"/>
                <a:cs typeface="Arial" panose="020B0604020202020204" pitchFamily="34" charset="0"/>
              </a:rPr>
              <a:t>Digging Deeper</a:t>
            </a:r>
          </a:p>
          <a:p>
            <a:pPr marL="0" indent="0">
              <a:buNone/>
            </a:pPr>
            <a:r>
              <a:rPr lang="en-US" sz="2600" dirty="0">
                <a:latin typeface="Arial" panose="020B0604020202020204" pitchFamily="34" charset="0"/>
                <a:cs typeface="Arial" panose="020B0604020202020204" pitchFamily="34" charset="0"/>
              </a:rPr>
              <a:t>Who is an accountability partner or spiritual mentor who can offer support and wisdom during your preparation?</a:t>
            </a:r>
          </a:p>
        </p:txBody>
      </p:sp>
    </p:spTree>
    <p:extLst>
      <p:ext uri="{BB962C8B-B14F-4D97-AF65-F5344CB8AC3E}">
        <p14:creationId xmlns:p14="http://schemas.microsoft.com/office/powerpoint/2010/main" val="3527857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Courageously Committing</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to Obedience</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a:xfrm>
            <a:off x="628650" y="2250927"/>
            <a:ext cx="7886700" cy="4351338"/>
          </a:xfrm>
        </p:spPr>
        <p:txBody>
          <a:bodyPr/>
          <a:lstStyle/>
          <a:p>
            <a:pPr marL="0" indent="0">
              <a:buNone/>
            </a:pPr>
            <a:r>
              <a:rPr lang="en-US" sz="2600" dirty="0">
                <a:latin typeface="Arial" panose="020B0604020202020204" pitchFamily="34" charset="0"/>
                <a:cs typeface="Arial" panose="020B0604020202020204" pitchFamily="34" charset="0"/>
              </a:rPr>
              <a:t>For the young family described in the Introduction, the courageous trust of the parents paid off—I should know because it’s the story of my parents. Because of their courage and trust in God, my older sibling and I could thrive. The situation of my parents and that of Joshua with the ancient Israelites is significantly different. However, both reveal tremendous human courage of trusting that God would provide.</a:t>
            </a:r>
          </a:p>
          <a:p>
            <a:pPr marL="0" indent="0">
              <a:buNone/>
            </a:pPr>
            <a:endParaRPr lang="en-US" sz="2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67177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5000"/>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8CB206E-E277-C3E8-0DD9-110682FBA1A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6AF6A4A-229A-7A53-E736-344E24491FCF}"/>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Courageously Committing</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to Obedience</a:t>
            </a:r>
          </a:p>
        </p:txBody>
      </p:sp>
      <p:sp>
        <p:nvSpPr>
          <p:cNvPr id="4" name="Content Placeholder 3">
            <a:extLst>
              <a:ext uri="{FF2B5EF4-FFF2-40B4-BE49-F238E27FC236}">
                <a16:creationId xmlns:a16="http://schemas.microsoft.com/office/drawing/2014/main" id="{BC98CE97-AD55-D69D-693B-9FDBF2A5AB55}"/>
              </a:ext>
            </a:extLst>
          </p:cNvPr>
          <p:cNvSpPr>
            <a:spLocks noGrp="1"/>
          </p:cNvSpPr>
          <p:nvPr>
            <p:ph idx="1"/>
          </p:nvPr>
        </p:nvSpPr>
        <p:spPr>
          <a:xfrm>
            <a:off x="628650" y="2059541"/>
            <a:ext cx="7886700" cy="4351338"/>
          </a:xfrm>
        </p:spPr>
        <p:txBody>
          <a:bodyPr>
            <a:normAutofit/>
          </a:bodyPr>
          <a:lstStyle/>
          <a:p>
            <a:pPr marL="0" indent="0">
              <a:buNone/>
            </a:pPr>
            <a:r>
              <a:rPr lang="en-US" sz="2600" dirty="0">
                <a:latin typeface="Arial" panose="020B0604020202020204" pitchFamily="34" charset="0"/>
                <a:cs typeface="Arial" panose="020B0604020202020204" pitchFamily="34" charset="0"/>
              </a:rPr>
              <a:t>We discern two points of application. First, God can and will use anyone as an instrument to achieve His will. Second, God promises to provide for us as we follow His lead. In neither case is worldly measures of success guaranteed. Instead, God promises eternal, spiritual blessings when we follow His will. Courage and trust are what Joshua was to exhibit. Will you exhibit the same in whatever role God has assigned you?</a:t>
            </a:r>
          </a:p>
        </p:txBody>
      </p:sp>
    </p:spTree>
    <p:extLst>
      <p:ext uri="{BB962C8B-B14F-4D97-AF65-F5344CB8AC3E}">
        <p14:creationId xmlns:p14="http://schemas.microsoft.com/office/powerpoint/2010/main" val="1318415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Into Life</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a:xfrm>
            <a:off x="628650" y="2282825"/>
            <a:ext cx="7886700" cy="4351338"/>
          </a:xfrm>
        </p:spPr>
        <p:txBody>
          <a:bodyPr/>
          <a:lstStyle/>
          <a:p>
            <a:pPr marL="0" indent="0">
              <a:buNone/>
            </a:pPr>
            <a:r>
              <a:rPr lang="en-US" sz="2600" dirty="0">
                <a:latin typeface="Arial" panose="020B0604020202020204" pitchFamily="34" charset="0"/>
                <a:cs typeface="Arial" panose="020B0604020202020204" pitchFamily="34" charset="0"/>
              </a:rPr>
              <a:t>1. Develop a definition of the word </a:t>
            </a:r>
            <a:r>
              <a:rPr lang="en-US" sz="2600" i="1" dirty="0">
                <a:latin typeface="Arial" panose="020B0604020202020204" pitchFamily="34" charset="0"/>
                <a:cs typeface="Arial" panose="020B0604020202020204" pitchFamily="34" charset="0"/>
              </a:rPr>
              <a:t>courage</a:t>
            </a:r>
            <a:r>
              <a:rPr lang="en-US" sz="2600" dirty="0">
                <a:latin typeface="Arial" panose="020B0604020202020204" pitchFamily="34" charset="0"/>
                <a:cs typeface="Arial" panose="020B0604020202020204" pitchFamily="34" charset="0"/>
              </a:rPr>
              <a:t>. </a:t>
            </a:r>
          </a:p>
          <a:p>
            <a:pPr marL="0" indent="0">
              <a:buNone/>
            </a:pPr>
            <a:endParaRPr lang="en-US" sz="2600" dirty="0">
              <a:latin typeface="Arial" panose="020B0604020202020204" pitchFamily="34" charset="0"/>
              <a:cs typeface="Arial" panose="020B0604020202020204" pitchFamily="34" charset="0"/>
            </a:endParaRPr>
          </a:p>
          <a:p>
            <a:pPr marL="0" indent="0">
              <a:buNone/>
            </a:pPr>
            <a:r>
              <a:rPr lang="en-US" sz="2600" dirty="0">
                <a:latin typeface="Arial" panose="020B0604020202020204" pitchFamily="34" charset="0"/>
                <a:cs typeface="Arial" panose="020B0604020202020204" pitchFamily="34" charset="0"/>
              </a:rPr>
              <a:t>2. Identify ways to act courageously in the following contexts: work, church, family, neighborhood, health, politics.</a:t>
            </a:r>
          </a:p>
        </p:txBody>
      </p:sp>
    </p:spTree>
    <p:extLst>
      <p:ext uri="{BB962C8B-B14F-4D97-AF65-F5344CB8AC3E}">
        <p14:creationId xmlns:p14="http://schemas.microsoft.com/office/powerpoint/2010/main" val="3743479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a:xfrm>
            <a:off x="623888" y="1523616"/>
            <a:ext cx="7886700" cy="1400613"/>
          </a:xfrm>
        </p:spPr>
        <p:txBody>
          <a:bodyPr>
            <a:normAutofit/>
          </a:bodyPr>
          <a:lstStyle/>
          <a:p>
            <a:pPr algn="ctr"/>
            <a:r>
              <a:rPr lang="en-US" sz="4400" dirty="0">
                <a:latin typeface="Arial" panose="020B0604020202020204" pitchFamily="34" charset="0"/>
                <a:cs typeface="Arial" panose="020B0604020202020204" pitchFamily="34" charset="0"/>
              </a:rPr>
              <a:t>Thought to Remember</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type="body" idx="1"/>
          </p:nvPr>
        </p:nvSpPr>
        <p:spPr>
          <a:xfrm>
            <a:off x="623888" y="3051682"/>
            <a:ext cx="7886700" cy="754635"/>
          </a:xfrm>
        </p:spPr>
        <p:txBody>
          <a:bodyPr>
            <a:normAutofit/>
          </a:bodyPr>
          <a:lstStyle/>
          <a:p>
            <a:pPr marL="0" indent="0" algn="ctr">
              <a:buNone/>
            </a:pPr>
            <a:r>
              <a:rPr lang="en-US" sz="2800" dirty="0">
                <a:latin typeface="Arial" panose="020B0604020202020204" pitchFamily="34" charset="0"/>
                <a:cs typeface="Arial" panose="020B0604020202020204" pitchFamily="34" charset="0"/>
              </a:rPr>
              <a:t>Be courageous as God leads you!</a:t>
            </a:r>
            <a:endParaRPr lang="en-US" sz="4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78329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Into the Lesson</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a:xfrm>
            <a:off x="628650" y="2250927"/>
            <a:ext cx="7886700" cy="3107882"/>
          </a:xfrm>
        </p:spPr>
        <p:txBody>
          <a:bodyPr/>
          <a:lstStyle/>
          <a:p>
            <a:pPr marL="0" indent="0" algn="ctr">
              <a:buNone/>
            </a:pPr>
            <a:r>
              <a:rPr lang="en-US" sz="3200" i="1" dirty="0">
                <a:latin typeface="Arial" panose="020B0604020202020204" pitchFamily="34" charset="0"/>
                <a:cs typeface="Arial" panose="020B0604020202020204" pitchFamily="34" charset="0"/>
              </a:rPr>
              <a:t>That took courage.</a:t>
            </a:r>
          </a:p>
          <a:p>
            <a:pPr marL="0" indent="0">
              <a:buNone/>
            </a:pPr>
            <a:endParaRPr lang="en-US" sz="2600" dirty="0">
              <a:latin typeface="Arial" panose="020B0604020202020204" pitchFamily="34" charset="0"/>
              <a:cs typeface="Arial" panose="020B0604020202020204" pitchFamily="34" charset="0"/>
            </a:endParaRPr>
          </a:p>
          <a:p>
            <a:pPr marL="0" indent="0">
              <a:buNone/>
            </a:pPr>
            <a:r>
              <a:rPr lang="en-US" sz="2600" dirty="0">
                <a:latin typeface="Arial" panose="020B0604020202020204" pitchFamily="34" charset="0"/>
                <a:cs typeface="Arial" panose="020B0604020202020204" pitchFamily="34" charset="0"/>
              </a:rPr>
              <a:t>The individuals in these examples all demonstrated courage. In today’s study, we’ll review a passage of Scripture that illustrates courage and obedience to God.</a:t>
            </a:r>
          </a:p>
        </p:txBody>
      </p:sp>
    </p:spTree>
    <p:extLst>
      <p:ext uri="{BB962C8B-B14F-4D97-AF65-F5344CB8AC3E}">
        <p14:creationId xmlns:p14="http://schemas.microsoft.com/office/powerpoint/2010/main" val="1317337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3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7AFA4F-CB4F-394D-9A7F-D724AAEA838C}"/>
              </a:ext>
            </a:extLst>
          </p:cNvPr>
          <p:cNvSpPr>
            <a:spLocks noGrp="1"/>
          </p:cNvSpPr>
          <p:nvPr>
            <p:ph type="ctrTitle"/>
          </p:nvPr>
        </p:nvSpPr>
        <p:spPr>
          <a:xfrm>
            <a:off x="1025" y="1368580"/>
            <a:ext cx="9142975" cy="2201353"/>
          </a:xfrm>
          <a:solidFill>
            <a:schemeClr val="bg2">
              <a:alpha val="75000"/>
            </a:schemeClr>
          </a:solidFill>
        </p:spPr>
        <p:txBody>
          <a:bodyPr anchor="b" anchorCtr="0">
            <a:normAutofit/>
          </a:bodyPr>
          <a:lstStyle/>
          <a:p>
            <a:pPr algn="r"/>
            <a:r>
              <a:rPr lang="en-US" b="1" dirty="0">
                <a:latin typeface="Arial" panose="020B0604020202020204" pitchFamily="34" charset="0"/>
                <a:cs typeface="Arial" panose="020B0604020202020204" pitchFamily="34" charset="0"/>
              </a:rPr>
              <a:t>Israel Remembers</a:t>
            </a:r>
            <a:br>
              <a:rPr lang="en-US" b="1" dirty="0">
                <a:latin typeface="Arial" panose="020B0604020202020204" pitchFamily="34" charset="0"/>
                <a:cs typeface="Arial" panose="020B0604020202020204" pitchFamily="34" charset="0"/>
              </a:rPr>
            </a:br>
            <a:r>
              <a:rPr lang="en-US" b="1" dirty="0">
                <a:latin typeface="Arial" panose="020B0604020202020204" pitchFamily="34" charset="0"/>
                <a:cs typeface="Arial" panose="020B0604020202020204" pitchFamily="34" charset="0"/>
              </a:rPr>
              <a:t>God’s Deeds</a:t>
            </a:r>
          </a:p>
        </p:txBody>
      </p:sp>
      <p:sp>
        <p:nvSpPr>
          <p:cNvPr id="4" name="Subtitle 3">
            <a:extLst>
              <a:ext uri="{FF2B5EF4-FFF2-40B4-BE49-F238E27FC236}">
                <a16:creationId xmlns:a16="http://schemas.microsoft.com/office/drawing/2014/main" id="{935C3F4F-FDB4-AE4B-A3D4-4439A53FA9DD}"/>
              </a:ext>
            </a:extLst>
          </p:cNvPr>
          <p:cNvSpPr>
            <a:spLocks noGrp="1"/>
          </p:cNvSpPr>
          <p:nvPr>
            <p:ph type="subTitle" idx="1"/>
          </p:nvPr>
        </p:nvSpPr>
        <p:spPr>
          <a:xfrm>
            <a:off x="6092041" y="1368580"/>
            <a:ext cx="3050934" cy="444482"/>
          </a:xfrm>
          <a:noFill/>
        </p:spPr>
        <p:txBody>
          <a:bodyPr vert="horz" lIns="91440" tIns="45720" rIns="91440" bIns="45720" rtlCol="0" anchor="t">
            <a:normAutofit/>
          </a:bodyPr>
          <a:lstStyle/>
          <a:p>
            <a:pPr algn="l"/>
            <a:r>
              <a:rPr lang="en-US" dirty="0">
                <a:solidFill>
                  <a:schemeClr val="tx1">
                    <a:lumMod val="85000"/>
                    <a:lumOff val="15000"/>
                  </a:schemeClr>
                </a:solidFill>
                <a:latin typeface="Arial" panose="020B0604020202020204" pitchFamily="34" charset="0"/>
                <a:cs typeface="Arial" panose="020B0604020202020204" pitchFamily="34" charset="0"/>
              </a:rPr>
              <a:t>Next Week’s Lesson</a:t>
            </a:r>
          </a:p>
        </p:txBody>
      </p:sp>
      <p:pic>
        <p:nvPicPr>
          <p:cNvPr id="7" name="Picture 6">
            <a:extLst>
              <a:ext uri="{FF2B5EF4-FFF2-40B4-BE49-F238E27FC236}">
                <a16:creationId xmlns:a16="http://schemas.microsoft.com/office/drawing/2014/main" id="{24732A36-0A1B-9940-8D5F-2E286C9F5B5E}"/>
              </a:ext>
            </a:extLst>
          </p:cNvPr>
          <p:cNvPicPr>
            <a:picLocks noChangeAspect="1"/>
          </p:cNvPicPr>
          <p:nvPr/>
        </p:nvPicPr>
        <p:blipFill>
          <a:blip r:embed="rId3"/>
          <a:stretch>
            <a:fillRect/>
          </a:stretch>
        </p:blipFill>
        <p:spPr>
          <a:xfrm>
            <a:off x="165965" y="6302495"/>
            <a:ext cx="1277860" cy="290540"/>
          </a:xfrm>
          <a:prstGeom prst="rect">
            <a:avLst/>
          </a:prstGeom>
          <a:ln>
            <a:noFill/>
          </a:ln>
        </p:spPr>
      </p:pic>
    </p:spTree>
    <p:extLst>
      <p:ext uri="{BB962C8B-B14F-4D97-AF65-F5344CB8AC3E}">
        <p14:creationId xmlns:p14="http://schemas.microsoft.com/office/powerpoint/2010/main" val="32865237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5000"/>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9E5B6A4-26AE-89E2-41E8-C7A33A5EC9B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741133C-F508-9A4A-C3E7-3A8502A4544D}"/>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Courage and Confidence</a:t>
            </a:r>
          </a:p>
        </p:txBody>
      </p:sp>
      <p:sp>
        <p:nvSpPr>
          <p:cNvPr id="4" name="Content Placeholder 3">
            <a:extLst>
              <a:ext uri="{FF2B5EF4-FFF2-40B4-BE49-F238E27FC236}">
                <a16:creationId xmlns:a16="http://schemas.microsoft.com/office/drawing/2014/main" id="{BB377D3A-166E-79E1-E938-03DAF410CB1D}"/>
              </a:ext>
            </a:extLst>
          </p:cNvPr>
          <p:cNvSpPr>
            <a:spLocks noGrp="1"/>
          </p:cNvSpPr>
          <p:nvPr>
            <p:ph idx="1"/>
          </p:nvPr>
        </p:nvSpPr>
        <p:spPr>
          <a:xfrm>
            <a:off x="628650" y="2059541"/>
            <a:ext cx="7886700" cy="4351338"/>
          </a:xfrm>
        </p:spPr>
        <p:txBody>
          <a:bodyPr>
            <a:normAutofit/>
          </a:bodyPr>
          <a:lstStyle/>
          <a:p>
            <a:pPr marL="0" indent="0">
              <a:buNone/>
            </a:pPr>
            <a:r>
              <a:rPr lang="en-US" sz="2600" dirty="0">
                <a:latin typeface="Arial" panose="020B0604020202020204" pitchFamily="34" charset="0"/>
                <a:cs typeface="Arial" panose="020B0604020202020204" pitchFamily="34" charset="0"/>
              </a:rPr>
              <a:t>A young family—a husband, wife, their three-year-old toddler, and their unborn son—left their hometown in northern Minnesota to move to a new city, sight unseen. Uncertainty abounded. Financial anxieties prompted the dramatic move. The parents were hopeful that a new environment would provide more opportunities. </a:t>
            </a:r>
          </a:p>
        </p:txBody>
      </p:sp>
    </p:spTree>
    <p:extLst>
      <p:ext uri="{BB962C8B-B14F-4D97-AF65-F5344CB8AC3E}">
        <p14:creationId xmlns:p14="http://schemas.microsoft.com/office/powerpoint/2010/main" val="3808911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5000"/>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A271397-9919-47C5-5E6E-51F7B03983B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C62F26D4-DB4F-7EA5-39D7-B2B8B086112E}"/>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Courage and Confidence</a:t>
            </a:r>
          </a:p>
        </p:txBody>
      </p:sp>
      <p:sp>
        <p:nvSpPr>
          <p:cNvPr id="4" name="Content Placeholder 3">
            <a:extLst>
              <a:ext uri="{FF2B5EF4-FFF2-40B4-BE49-F238E27FC236}">
                <a16:creationId xmlns:a16="http://schemas.microsoft.com/office/drawing/2014/main" id="{62D95BEF-147E-846F-1962-A969273F7E45}"/>
              </a:ext>
            </a:extLst>
          </p:cNvPr>
          <p:cNvSpPr>
            <a:spLocks noGrp="1"/>
          </p:cNvSpPr>
          <p:nvPr>
            <p:ph idx="1"/>
          </p:nvPr>
        </p:nvSpPr>
        <p:spPr>
          <a:xfrm>
            <a:off x="628650" y="2219030"/>
            <a:ext cx="7886700" cy="4351338"/>
          </a:xfrm>
        </p:spPr>
        <p:txBody>
          <a:bodyPr>
            <a:normAutofit/>
          </a:bodyPr>
          <a:lstStyle/>
          <a:p>
            <a:pPr marL="0" indent="0">
              <a:spcBef>
                <a:spcPts val="2200"/>
              </a:spcBef>
              <a:buNone/>
            </a:pPr>
            <a:r>
              <a:rPr lang="en-US" sz="2600" dirty="0">
                <a:latin typeface="Arial" panose="020B0604020202020204" pitchFamily="34" charset="0"/>
                <a:cs typeface="Arial" panose="020B0604020202020204" pitchFamily="34" charset="0"/>
              </a:rPr>
              <a:t>Despite the parents’ uncertainty, the family found a sense of community and support in their new city.</a:t>
            </a:r>
          </a:p>
          <a:p>
            <a:pPr marL="0" indent="0">
              <a:spcBef>
                <a:spcPts val="2200"/>
              </a:spcBef>
              <a:buNone/>
            </a:pPr>
            <a:r>
              <a:rPr lang="en-US" sz="2600" dirty="0">
                <a:latin typeface="Arial" panose="020B0604020202020204" pitchFamily="34" charset="0"/>
                <a:cs typeface="Arial" panose="020B0604020202020204" pitchFamily="34" charset="0"/>
              </a:rPr>
              <a:t>Today’s study introduces us to a group of people who were also on the move: the ancient Israelites. They were on the verge of entering the promised land after forty years of wilderness wanderings. Would Joshua, their leader, express uncertainty about the Lord’s provision? Or would his courage strengthen the people as they moved?</a:t>
            </a:r>
          </a:p>
        </p:txBody>
      </p:sp>
    </p:spTree>
    <p:extLst>
      <p:ext uri="{BB962C8B-B14F-4D97-AF65-F5344CB8AC3E}">
        <p14:creationId xmlns:p14="http://schemas.microsoft.com/office/powerpoint/2010/main" val="3570833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Lesson Context</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a:xfrm>
            <a:off x="628650" y="1825624"/>
            <a:ext cx="7886700" cy="4351891"/>
          </a:xfrm>
        </p:spPr>
        <p:txBody>
          <a:bodyPr>
            <a:noAutofit/>
          </a:bodyPr>
          <a:lstStyle/>
          <a:p>
            <a:pPr marL="0" indent="0">
              <a:spcBef>
                <a:spcPts val="2200"/>
              </a:spcBef>
              <a:buNone/>
            </a:pPr>
            <a:r>
              <a:rPr lang="en-US" sz="2600" dirty="0">
                <a:latin typeface="Arial" panose="020B0604020202020204" pitchFamily="34" charset="0"/>
                <a:cs typeface="Arial" panose="020B0604020202020204" pitchFamily="34" charset="0"/>
              </a:rPr>
              <a:t>The Israelites had been in Egypt for 430 years. During this time, the descendants of Jacob became enslaved at the hands of the Egyptians. However, God redeemed His people and provided a way for them to leave captivity. </a:t>
            </a:r>
          </a:p>
          <a:p>
            <a:pPr marL="0" indent="0">
              <a:spcBef>
                <a:spcPts val="2200"/>
              </a:spcBef>
              <a:buNone/>
            </a:pPr>
            <a:r>
              <a:rPr lang="en-US" sz="2600" dirty="0">
                <a:latin typeface="Arial" panose="020B0604020202020204" pitchFamily="34" charset="0"/>
                <a:cs typeface="Arial" panose="020B0604020202020204" pitchFamily="34" charset="0"/>
              </a:rPr>
              <a:t>In the second year after leaving Egypt, the Israelites departed from Sinai and moved toward the southern edge of Canaan. Moses sent twelve spies into the land. Ten spies demonstrated a lack of trust in God. Only two spies, Joshua and Caleb, recommended entering the land. </a:t>
            </a:r>
          </a:p>
        </p:txBody>
      </p:sp>
    </p:spTree>
    <p:extLst>
      <p:ext uri="{BB962C8B-B14F-4D97-AF65-F5344CB8AC3E}">
        <p14:creationId xmlns:p14="http://schemas.microsoft.com/office/powerpoint/2010/main" val="1161586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5000"/>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25D4603-F294-AF05-D2B6-C3F53B611A4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C21682C-BC72-C354-4231-99BA2A7FD113}"/>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Lesson Context</a:t>
            </a:r>
          </a:p>
        </p:txBody>
      </p:sp>
      <p:sp>
        <p:nvSpPr>
          <p:cNvPr id="4" name="Content Placeholder 3">
            <a:extLst>
              <a:ext uri="{FF2B5EF4-FFF2-40B4-BE49-F238E27FC236}">
                <a16:creationId xmlns:a16="http://schemas.microsoft.com/office/drawing/2014/main" id="{92F2EDDE-E6A8-ED51-DF77-4A1D7063F2C6}"/>
              </a:ext>
            </a:extLst>
          </p:cNvPr>
          <p:cNvSpPr>
            <a:spLocks noGrp="1"/>
          </p:cNvSpPr>
          <p:nvPr>
            <p:ph idx="1"/>
          </p:nvPr>
        </p:nvSpPr>
        <p:spPr>
          <a:xfrm>
            <a:off x="628650" y="2140983"/>
            <a:ext cx="7886700" cy="4351891"/>
          </a:xfrm>
        </p:spPr>
        <p:txBody>
          <a:bodyPr>
            <a:noAutofit/>
          </a:bodyPr>
          <a:lstStyle/>
          <a:p>
            <a:pPr marL="0" indent="0">
              <a:spcBef>
                <a:spcPts val="2200"/>
              </a:spcBef>
              <a:buNone/>
            </a:pPr>
            <a:r>
              <a:rPr lang="en-US" sz="2600" dirty="0">
                <a:latin typeface="Arial" panose="020B0604020202020204" pitchFamily="34" charset="0"/>
                <a:cs typeface="Arial" panose="020B0604020202020204" pitchFamily="34" charset="0"/>
              </a:rPr>
              <a:t>As a result of the lack of faith from the ten spies, God imposed punishment. First, the people had to spend forty years in the wilderness. Second, out of the generation who left Egypt, only the two faithful spies, Joshua and Caleb, lived to enter Canaan. </a:t>
            </a:r>
          </a:p>
          <a:p>
            <a:pPr marL="0" indent="0">
              <a:spcBef>
                <a:spcPts val="2200"/>
              </a:spcBef>
              <a:buNone/>
            </a:pPr>
            <a:r>
              <a:rPr lang="en-US" sz="2600" dirty="0">
                <a:latin typeface="Arial" panose="020B0604020202020204" pitchFamily="34" charset="0"/>
                <a:cs typeface="Arial" panose="020B0604020202020204" pitchFamily="34" charset="0"/>
              </a:rPr>
              <a:t>This meant that Moses would not be a part of the generation allowed to enter the land. Therefore, God and Moses established Joshua as Moses’ successor to lead the people into Canaan. </a:t>
            </a:r>
          </a:p>
        </p:txBody>
      </p:sp>
    </p:spTree>
    <p:extLst>
      <p:ext uri="{BB962C8B-B14F-4D97-AF65-F5344CB8AC3E}">
        <p14:creationId xmlns:p14="http://schemas.microsoft.com/office/powerpoint/2010/main" val="1197152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a:xfrm>
            <a:off x="623888" y="706310"/>
            <a:ext cx="7886700" cy="2106001"/>
          </a:xfrm>
        </p:spPr>
        <p:txBody>
          <a:bodyPr>
            <a:normAutofit/>
          </a:bodyPr>
          <a:lstStyle/>
          <a:p>
            <a:pPr algn="ctr"/>
            <a:r>
              <a:rPr lang="en-US" sz="4400" dirty="0">
                <a:latin typeface="Arial" panose="020B0604020202020204" pitchFamily="34" charset="0"/>
                <a:cs typeface="Arial" panose="020B0604020202020204" pitchFamily="34" charset="0"/>
              </a:rPr>
              <a:t>I. Commission</a:t>
            </a:r>
            <a:br>
              <a:rPr lang="en-US" sz="4400" dirty="0">
                <a:latin typeface="Arial" panose="020B0604020202020204" pitchFamily="34" charset="0"/>
                <a:cs typeface="Arial" panose="020B0604020202020204" pitchFamily="34" charset="0"/>
              </a:rPr>
            </a:br>
            <a:r>
              <a:rPr lang="en-US" sz="4400" dirty="0">
                <a:latin typeface="Arial" panose="020B0604020202020204" pitchFamily="34" charset="0"/>
                <a:cs typeface="Arial" panose="020B0604020202020204" pitchFamily="34" charset="0"/>
              </a:rPr>
              <a:t>(Joshua 1:1–6)</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type="body" idx="1"/>
          </p:nvPr>
        </p:nvSpPr>
        <p:spPr>
          <a:xfrm>
            <a:off x="623888" y="3316009"/>
            <a:ext cx="7886700" cy="3042260"/>
          </a:xfrm>
        </p:spPr>
        <p:txBody>
          <a:bodyPr>
            <a:normAutofit/>
          </a:bodyPr>
          <a:lstStyle/>
          <a:p>
            <a:pPr marL="514350" indent="-514350">
              <a:buFont typeface="+mj-lt"/>
              <a:buAutoNum type="alphaUcPeriod"/>
            </a:pPr>
            <a:r>
              <a:rPr lang="en-US" sz="2800" dirty="0">
                <a:latin typeface="Arial" panose="020B0604020202020204" pitchFamily="34" charset="0"/>
                <a:cs typeface="Arial" panose="020B0604020202020204" pitchFamily="34" charset="0"/>
              </a:rPr>
              <a:t>Exhortation to Joshua (vv. 1–2)</a:t>
            </a:r>
          </a:p>
          <a:p>
            <a:pPr marL="514350" indent="-514350">
              <a:buFont typeface="+mj-lt"/>
              <a:buAutoNum type="alphaUcPeriod"/>
            </a:pPr>
            <a:endParaRPr lang="en-US" sz="2800" dirty="0">
              <a:latin typeface="Arial" panose="020B0604020202020204" pitchFamily="34" charset="0"/>
              <a:cs typeface="Arial" panose="020B0604020202020204" pitchFamily="34" charset="0"/>
            </a:endParaRPr>
          </a:p>
          <a:p>
            <a:pPr marL="514350" indent="-514350">
              <a:buFont typeface="+mj-lt"/>
              <a:buAutoNum type="alphaUcPeriod"/>
            </a:pPr>
            <a:r>
              <a:rPr lang="en-US" sz="2800" dirty="0">
                <a:latin typeface="Arial" panose="020B0604020202020204" pitchFamily="34" charset="0"/>
                <a:cs typeface="Arial" panose="020B0604020202020204" pitchFamily="34" charset="0"/>
              </a:rPr>
              <a:t>Extent of the Land (vv. 3–4)</a:t>
            </a:r>
          </a:p>
          <a:p>
            <a:pPr marL="514350" indent="-514350">
              <a:buFont typeface="+mj-lt"/>
              <a:buAutoNum type="alphaUcPeriod"/>
            </a:pPr>
            <a:endParaRPr lang="en-US" sz="2800" dirty="0">
              <a:latin typeface="Arial" panose="020B0604020202020204" pitchFamily="34" charset="0"/>
              <a:cs typeface="Arial" panose="020B0604020202020204" pitchFamily="34" charset="0"/>
            </a:endParaRPr>
          </a:p>
          <a:p>
            <a:pPr marL="514350" indent="-514350">
              <a:buFont typeface="+mj-lt"/>
              <a:buAutoNum type="alphaUcPeriod"/>
            </a:pPr>
            <a:r>
              <a:rPr lang="en-US" sz="2800" dirty="0">
                <a:latin typeface="Arial" panose="020B0604020202020204" pitchFamily="34" charset="0"/>
                <a:cs typeface="Arial" panose="020B0604020202020204" pitchFamily="34" charset="0"/>
              </a:rPr>
              <a:t>Encouragement to the People (vv. 5–6)</a:t>
            </a:r>
          </a:p>
        </p:txBody>
      </p:sp>
    </p:spTree>
    <p:extLst>
      <p:ext uri="{BB962C8B-B14F-4D97-AF65-F5344CB8AC3E}">
        <p14:creationId xmlns:p14="http://schemas.microsoft.com/office/powerpoint/2010/main" val="1687618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buNone/>
            </a:pPr>
            <a:r>
              <a:rPr lang="en-US" sz="3600" dirty="0">
                <a:latin typeface="Arial" panose="020B0604020202020204" pitchFamily="34" charset="0"/>
                <a:cs typeface="Arial" panose="020B0604020202020204" pitchFamily="34" charset="0"/>
              </a:rPr>
              <a:t>What Do You Think?</a:t>
            </a:r>
          </a:p>
          <a:p>
            <a:pPr marL="0" indent="0">
              <a:buNone/>
            </a:pPr>
            <a:r>
              <a:rPr lang="en-US" sz="2600" dirty="0">
                <a:latin typeface="Arial" panose="020B0604020202020204" pitchFamily="34" charset="0"/>
                <a:cs typeface="Arial" panose="020B0604020202020204" pitchFamily="34" charset="0"/>
              </a:rPr>
              <a:t>Have you ever had to follow in someone else’s footsteps or take over a big responsibility? How did that feel?</a:t>
            </a:r>
          </a:p>
          <a:p>
            <a:pPr marL="0" indent="0">
              <a:buNone/>
            </a:pPr>
            <a:endParaRPr lang="en-US" dirty="0">
              <a:latin typeface="Arial" panose="020B0604020202020204" pitchFamily="34" charset="0"/>
              <a:cs typeface="Arial" panose="020B0604020202020204" pitchFamily="34" charset="0"/>
            </a:endParaRPr>
          </a:p>
          <a:p>
            <a:pPr marL="0" indent="0">
              <a:buNone/>
            </a:pPr>
            <a:r>
              <a:rPr lang="en-US" sz="3600" dirty="0">
                <a:latin typeface="Arial" panose="020B0604020202020204" pitchFamily="34" charset="0"/>
                <a:cs typeface="Arial" panose="020B0604020202020204" pitchFamily="34" charset="0"/>
              </a:rPr>
              <a:t>Digging Deeper</a:t>
            </a:r>
          </a:p>
          <a:p>
            <a:pPr marL="0" indent="0">
              <a:buNone/>
            </a:pPr>
            <a:r>
              <a:rPr lang="en-US" sz="2600" dirty="0">
                <a:latin typeface="Arial" panose="020B0604020202020204" pitchFamily="34" charset="0"/>
                <a:cs typeface="Arial" panose="020B0604020202020204" pitchFamily="34" charset="0"/>
              </a:rPr>
              <a:t>In what ways will you prioritize being attentive to God’s directives during seasons of transition?</a:t>
            </a:r>
          </a:p>
        </p:txBody>
      </p:sp>
    </p:spTree>
    <p:extLst>
      <p:ext uri="{BB962C8B-B14F-4D97-AF65-F5344CB8AC3E}">
        <p14:creationId xmlns:p14="http://schemas.microsoft.com/office/powerpoint/2010/main" val="501095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buNone/>
            </a:pPr>
            <a:r>
              <a:rPr lang="en-US" sz="3600" dirty="0">
                <a:latin typeface="Arial" panose="020B0604020202020204" pitchFamily="34" charset="0"/>
                <a:cs typeface="Arial" panose="020B0604020202020204" pitchFamily="34" charset="0"/>
              </a:rPr>
              <a:t>What Do You Think?</a:t>
            </a:r>
          </a:p>
          <a:p>
            <a:pPr marL="0" indent="0">
              <a:buNone/>
            </a:pPr>
            <a:r>
              <a:rPr lang="en-US" sz="2600" dirty="0">
                <a:latin typeface="Arial" panose="020B0604020202020204" pitchFamily="34" charset="0"/>
                <a:cs typeface="Arial" panose="020B0604020202020204" pitchFamily="34" charset="0"/>
              </a:rPr>
              <a:t>When was a time you felt that you needed a reminder that you were not forsaken by God? How did you grow spiritually in that time?</a:t>
            </a:r>
          </a:p>
          <a:p>
            <a:pPr marL="0" indent="0">
              <a:buNone/>
            </a:pPr>
            <a:endParaRPr lang="en-US" dirty="0">
              <a:latin typeface="Arial" panose="020B0604020202020204" pitchFamily="34" charset="0"/>
              <a:cs typeface="Arial" panose="020B0604020202020204" pitchFamily="34" charset="0"/>
            </a:endParaRPr>
          </a:p>
          <a:p>
            <a:pPr marL="0" indent="0">
              <a:buNone/>
            </a:pPr>
            <a:r>
              <a:rPr lang="en-US" sz="3600" dirty="0">
                <a:latin typeface="Arial" panose="020B0604020202020204" pitchFamily="34" charset="0"/>
                <a:cs typeface="Arial" panose="020B0604020202020204" pitchFamily="34" charset="0"/>
              </a:rPr>
              <a:t>Digging Deeper</a:t>
            </a:r>
          </a:p>
          <a:p>
            <a:pPr marL="0" indent="0">
              <a:buNone/>
            </a:pPr>
            <a:r>
              <a:rPr lang="en-US" sz="2600" dirty="0">
                <a:latin typeface="Arial" panose="020B0604020202020204" pitchFamily="34" charset="0"/>
                <a:cs typeface="Arial" panose="020B0604020202020204" pitchFamily="34" charset="0"/>
              </a:rPr>
              <a:t>How will you encourage another believer by sharing the promise of God’s steadfast presence (see Matthew 28:20)?</a:t>
            </a:r>
          </a:p>
        </p:txBody>
      </p:sp>
    </p:spTree>
    <p:extLst>
      <p:ext uri="{BB962C8B-B14F-4D97-AF65-F5344CB8AC3E}">
        <p14:creationId xmlns:p14="http://schemas.microsoft.com/office/powerpoint/2010/main" val="3964968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in Bar Notext" id="{B625E736-23BE-E54E-90B8-9487971BA0C1}" vid="{98D5F47E-C104-BD44-8A90-B85A0ED9B4B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480</TotalTime>
  <Words>1291</Words>
  <Application>Microsoft Macintosh PowerPoint</Application>
  <PresentationFormat>On-screen Show (4:3)</PresentationFormat>
  <Paragraphs>110</Paragraphs>
  <Slides>20</Slides>
  <Notes>19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Baskerville</vt:lpstr>
      <vt:lpstr>Calibri</vt:lpstr>
      <vt:lpstr>Calibri Light</vt:lpstr>
      <vt:lpstr>Office Theme</vt:lpstr>
      <vt:lpstr>Joshua Leads Courageously</vt:lpstr>
      <vt:lpstr>Into the Lesson</vt:lpstr>
      <vt:lpstr>Courage and Confidence</vt:lpstr>
      <vt:lpstr>Courage and Confidence</vt:lpstr>
      <vt:lpstr>Lesson Context</vt:lpstr>
      <vt:lpstr>Lesson Context</vt:lpstr>
      <vt:lpstr>I. Commission (Joshua 1:1–6)</vt:lpstr>
      <vt:lpstr>PowerPoint Presentation</vt:lpstr>
      <vt:lpstr>PowerPoint Presentation</vt:lpstr>
      <vt:lpstr>II. Command (Joshua 1:7–9)</vt:lpstr>
      <vt:lpstr>Learning Activity #1</vt:lpstr>
      <vt:lpstr>PowerPoint Presentation</vt:lpstr>
      <vt:lpstr>PowerPoint Presentation</vt:lpstr>
      <vt:lpstr>III. Crossing (Joshua 1:10–11)</vt:lpstr>
      <vt:lpstr>PowerPoint Presentation</vt:lpstr>
      <vt:lpstr>Courageously Committing to Obedience</vt:lpstr>
      <vt:lpstr>Courageously Committing to Obedience</vt:lpstr>
      <vt:lpstr>Into Life</vt:lpstr>
      <vt:lpstr>Thought to Remember</vt:lpstr>
      <vt:lpstr>Israel Remembers God’s Deeds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Jon Middel</dc:creator>
  <cp:lastModifiedBy>Dale Meyers</cp:lastModifiedBy>
  <cp:revision>85</cp:revision>
  <dcterms:created xsi:type="dcterms:W3CDTF">2019-04-02T15:17:05Z</dcterms:created>
  <dcterms:modified xsi:type="dcterms:W3CDTF">2025-08-08T13:34:10Z</dcterms:modified>
</cp:coreProperties>
</file>